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1" r:id="rId6"/>
    <p:sldId id="264" r:id="rId7"/>
    <p:sldId id="263" r:id="rId8"/>
    <p:sldId id="265" r:id="rId9"/>
    <p:sldId id="258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/>
    <p:restoredTop sz="94694"/>
  </p:normalViewPr>
  <p:slideViewPr>
    <p:cSldViewPr snapToGrid="0" snapToObjects="1">
      <p:cViewPr>
        <p:scale>
          <a:sx n="120" d="100"/>
          <a:sy n="120" d="100"/>
        </p:scale>
        <p:origin x="-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AA42-1C46-3446-A5AF-ACB0911E9481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17DDD-AFE5-DB4D-8642-4BBE1797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55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-Figure shown is a color composite of WISE 4.6um (r), WISE 3.4um (g), and 2MASS J+H+K_S (b). </a:t>
            </a:r>
          </a:p>
          <a:p>
            <a:r>
              <a:rPr lang="en-US" dirty="0"/>
              <a:t>-Outer Ring is 5 degrees in diameter and represents the CVZ of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17DDD-AFE5-DB4D-8642-4BBE179779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3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-LBT is located on Mt. Graham in Arizona. Selected sources based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17DDD-AFE5-DB4D-8642-4BBE179779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7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-MMT = Multiple Meter Telescope, on Mt. Hopkins in Arizona</a:t>
            </a:r>
          </a:p>
          <a:p>
            <a:r>
              <a:rPr lang="en-US" dirty="0"/>
              <a:t>-Y = 1020 nm, J = 1220 nm, H = 1630 nm, K = 2190nm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17DDD-AFE5-DB4D-8642-4BBE179779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5F54-4DB6-714F-AE60-E21816733D4E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BEE7-EAE1-F84B-8A6E-88CDA40A119B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7BE3-E51F-8D4B-B2AC-84415C8E322C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2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15D68-8203-9944-94F5-1C03E3F9EC5C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B03A-F652-D642-90AD-EADABFC4E586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7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7A1F-49EE-9549-9122-26CCD8DBD4D4}" type="datetime1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2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E989-2E85-6A46-AC28-9C4DB8049F8B}" type="datetime1">
              <a:rPr lang="en-US" smtClean="0"/>
              <a:t>4/1/19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553-F206-F14B-BE68-006815ED2EAE}" type="datetime1">
              <a:rPr lang="en-US" smtClean="0"/>
              <a:t>4/1/19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7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AF00-10DB-0448-A0D0-73AE288E24E6}" type="datetime1">
              <a:rPr lang="en-US" smtClean="0"/>
              <a:t>4/1/19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5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A60B-67FE-5347-B662-9DC383E67293}" type="datetime1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7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687B-DAA7-904D-BDB6-4A1777231853}" type="datetime1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5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6B5BA-72FB-DC40-8526-4608DB4599AF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87FD2-E057-2C48-AA67-7983DE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376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D62B5-C3BB-BE41-AA45-04FAE2139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033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Searching for Brown Dwarfs in the JWST North Ecliptic Pole Time-Domain Field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62414B-4DBA-0A43-ADE4-09CD5F7EA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66219"/>
            <a:ext cx="9144000" cy="189158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cs typeface="Arial" panose="020B0604020202020204" pitchFamily="34" charset="0"/>
              </a:rPr>
              <a:t>Thomas Tyburczy</a:t>
            </a:r>
          </a:p>
          <a:p>
            <a:r>
              <a:rPr lang="en-US" dirty="0">
                <a:cs typeface="Arial" panose="020B0604020202020204" pitchFamily="34" charset="0"/>
              </a:rPr>
              <a:t>Advisor: Dr. Rolf Jansen</a:t>
            </a:r>
          </a:p>
          <a:p>
            <a:r>
              <a:rPr lang="en-US" dirty="0">
                <a:cs typeface="Arial" panose="020B0604020202020204" pitchFamily="34" charset="0"/>
              </a:rPr>
              <a:t>School of Earth and Space Exploration</a:t>
            </a:r>
          </a:p>
          <a:p>
            <a:r>
              <a:rPr lang="en-US" dirty="0">
                <a:cs typeface="Arial" panose="020B0604020202020204" pitchFamily="34" charset="0"/>
              </a:rPr>
              <a:t>Arizona Space Grant Statewide Symposium</a:t>
            </a:r>
          </a:p>
          <a:p>
            <a:r>
              <a:rPr lang="en-US" dirty="0">
                <a:cs typeface="Arial" panose="020B0604020202020204" pitchFamily="34" charset="0"/>
              </a:rPr>
              <a:t>Saturday April 13, 2019</a:t>
            </a:r>
          </a:p>
        </p:txBody>
      </p:sp>
      <p:pic>
        <p:nvPicPr>
          <p:cNvPr id="4" name="Picture 3" descr="footer space grant.tif">
            <a:extLst>
              <a:ext uri="{FF2B5EF4-FFF2-40B4-BE49-F238E27FC236}">
                <a16:creationId xmlns:a16="http://schemas.microsoft.com/office/drawing/2014/main" id="{1AC15E44-C522-CA44-87F2-479A9B9F6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 b="-1"/>
          <a:stretch/>
        </p:blipFill>
        <p:spPr>
          <a:xfrm>
            <a:off x="0" y="5810865"/>
            <a:ext cx="12192000" cy="1115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98A33-FB6F-EC4C-851E-BB97A52B3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28" y="5869148"/>
            <a:ext cx="713562" cy="9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77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E50C-A238-A24D-BCE6-0F47D627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621A-AE86-E047-BD40-5011766D2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634227" cy="309948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Identification of brown dwarfs in the JWST NEP TDF helps us perform time-domain science in two ways</a:t>
            </a:r>
          </a:p>
          <a:p>
            <a:pPr lvl="1"/>
            <a:r>
              <a:rPr lang="en-US" b="1" dirty="0"/>
              <a:t>They can be removed from variable AGN candidate pools</a:t>
            </a:r>
          </a:p>
          <a:p>
            <a:pPr lvl="1"/>
            <a:r>
              <a:rPr lang="en-US" b="1" dirty="0"/>
              <a:t>Their atmospheres can be studied</a:t>
            </a:r>
          </a:p>
          <a:p>
            <a:r>
              <a:rPr lang="en-US" b="1" dirty="0"/>
              <a:t>Studying of variable AGN helps us understand black holes, galaxy evolution, and cosmology</a:t>
            </a:r>
          </a:p>
          <a:p>
            <a:r>
              <a:rPr lang="en-US" b="1" dirty="0"/>
              <a:t>Studying the atmospheres of brown dwarfs gives us an idea about their ‘weather’ and whether or not life-sustaining planets may have formed around them</a:t>
            </a:r>
          </a:p>
          <a:p>
            <a:pPr lvl="2"/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71204-A040-504D-96AD-9FB103BE4A9C}"/>
              </a:ext>
            </a:extLst>
          </p:cNvPr>
          <p:cNvSpPr txBox="1"/>
          <p:nvPr/>
        </p:nvSpPr>
        <p:spPr>
          <a:xfrm>
            <a:off x="9669424" y="5386771"/>
            <a:ext cx="336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tom.tyburczy@asu.edu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F666D-5479-0A42-9071-B2D72684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428" y="5815983"/>
            <a:ext cx="713562" cy="998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042EAF-29FB-0A49-A49F-978FB7799C4A}"/>
              </a:ext>
            </a:extLst>
          </p:cNvPr>
          <p:cNvSpPr txBox="1"/>
          <p:nvPr/>
        </p:nvSpPr>
        <p:spPr>
          <a:xfrm>
            <a:off x="1998921" y="4925106"/>
            <a:ext cx="575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Thank you!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26C6E7-7EEC-1E46-9F23-B4351C9C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8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EF89131-B000-7848-908A-B97E0CBF322A}"/>
              </a:ext>
            </a:extLst>
          </p:cNvPr>
          <p:cNvGrpSpPr/>
          <p:nvPr/>
        </p:nvGrpSpPr>
        <p:grpSpPr>
          <a:xfrm>
            <a:off x="7354184" y="2573079"/>
            <a:ext cx="3863165" cy="3296069"/>
            <a:chOff x="838200" y="1825625"/>
            <a:chExt cx="5706231" cy="52467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BC8C1E-03CA-E64A-B905-CC108FA8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825625"/>
              <a:ext cx="5706231" cy="456498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6499F1-E6E2-6B4C-A548-6400A5F40756}"/>
                </a:ext>
              </a:extLst>
            </p:cNvPr>
            <p:cNvSpPr txBox="1"/>
            <p:nvPr/>
          </p:nvSpPr>
          <p:spPr>
            <a:xfrm>
              <a:off x="838200" y="6390609"/>
              <a:ext cx="5706231" cy="681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(Source: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STScI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DD96D4-AFD3-914D-859C-C4509301F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JWST NEP TDF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17982-B9E0-8547-919D-E7544FCB3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Lets unpack this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JWST – James Webb Space Telescope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NEP – North Ecliptic Pole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TDF – Time-Domain Field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F2492D-06E1-3F43-9D83-0AE64DC98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28" y="5826616"/>
            <a:ext cx="713562" cy="998987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A1BBEF0-C049-FF42-B20B-E5B97948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95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7BCF-390A-D14C-A5E4-01B486C3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Why Brown Dwarfs (Justification)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70099-7FF4-6541-B82E-CFCCED62F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593959" cy="38202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Arial" panose="020B0604020202020204" pitchFamily="34" charset="0"/>
              </a:rPr>
              <a:t>Uses of the JWST NEP TDF</a:t>
            </a:r>
          </a:p>
          <a:p>
            <a:pPr lvl="1"/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Variability of Active Galactic Nuclei (AGN)</a:t>
            </a:r>
          </a:p>
          <a:p>
            <a:pPr lvl="1"/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Characterizing of brown dwarf atmospheres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High redshift transient searches and monitoring </a:t>
            </a:r>
          </a:p>
          <a:p>
            <a:pPr lvl="2"/>
            <a:r>
              <a:rPr lang="en-US" dirty="0">
                <a:cs typeface="Arial" panose="020B0604020202020204" pitchFamily="34" charset="0"/>
              </a:rPr>
              <a:t>(e.g. supernovae, galactic brown dwarfs)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Study white dwarfs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Potential for observing scattered Kuiper Belt and Oort Cloud objects</a:t>
            </a:r>
          </a:p>
          <a:p>
            <a:r>
              <a:rPr lang="en-US" dirty="0">
                <a:cs typeface="Arial" panose="020B0604020202020204" pitchFamily="34" charset="0"/>
              </a:rPr>
              <a:t>Goals: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Identify targets to for JWST once it launches in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F433D7-6A17-9B46-B4C4-830FFC50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28" y="5815983"/>
            <a:ext cx="713562" cy="99898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71AE07-8723-0840-9BD8-E9177FEF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1DF7E9-76D8-C846-BE9D-4EB9D4469C6D}"/>
              </a:ext>
            </a:extLst>
          </p:cNvPr>
          <p:cNvGrpSpPr/>
          <p:nvPr/>
        </p:nvGrpSpPr>
        <p:grpSpPr>
          <a:xfrm>
            <a:off x="7432158" y="1825624"/>
            <a:ext cx="4284532" cy="3682340"/>
            <a:chOff x="7153939" y="1825625"/>
            <a:chExt cx="4284532" cy="36823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CAA3D5-F144-1D46-AE6D-F9ED7ABE5434}"/>
                </a:ext>
              </a:extLst>
            </p:cNvPr>
            <p:cNvGrpSpPr/>
            <p:nvPr/>
          </p:nvGrpSpPr>
          <p:grpSpPr>
            <a:xfrm>
              <a:off x="7153939" y="1825625"/>
              <a:ext cx="3446721" cy="3682340"/>
              <a:chOff x="7591647" y="1580632"/>
              <a:chExt cx="4380615" cy="482414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7905A15-2DC7-2944-AB29-708BB7A4B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1647" y="1580632"/>
                <a:ext cx="4380615" cy="4380615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4A522E-8014-3740-860A-4E1F640A62D0}"/>
                  </a:ext>
                </a:extLst>
              </p:cNvPr>
              <p:cNvSpPr txBox="1"/>
              <p:nvPr/>
            </p:nvSpPr>
            <p:spPr>
              <a:xfrm>
                <a:off x="7591647" y="5961247"/>
                <a:ext cx="4380615" cy="443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(Source: Jansen &amp;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Windhorst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2018)</a:t>
                </a:r>
              </a:p>
            </p:txBody>
          </p:sp>
        </p:grpSp>
        <p:sp>
          <p:nvSpPr>
            <p:cNvPr id="12" name="Left Arrow 11">
              <a:extLst>
                <a:ext uri="{FF2B5EF4-FFF2-40B4-BE49-F238E27FC236}">
                  <a16:creationId xmlns:a16="http://schemas.microsoft.com/office/drawing/2014/main" id="{9ACF9AD7-F27C-4743-BC22-F03A24008564}"/>
                </a:ext>
              </a:extLst>
            </p:cNvPr>
            <p:cNvSpPr/>
            <p:nvPr/>
          </p:nvSpPr>
          <p:spPr>
            <a:xfrm rot="18930222">
              <a:off x="9769159" y="2639727"/>
              <a:ext cx="1669312" cy="64858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2229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1C87-DA0D-C84F-93C6-99F7E741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E24C-0314-5F44-A9DB-A56FF32FB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Data used: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3 GHz VLA image (1 </a:t>
            </a:r>
            <a:r>
              <a:rPr lang="en-US" dirty="0" err="1">
                <a:cs typeface="Arial" panose="020B0604020202020204" pitchFamily="34" charset="0"/>
              </a:rPr>
              <a:t>σ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rms</a:t>
            </a:r>
            <a:r>
              <a:rPr lang="en-US" dirty="0">
                <a:cs typeface="Arial" panose="020B0604020202020204" pitchFamily="34" charset="0"/>
              </a:rPr>
              <a:t> of 0.9 </a:t>
            </a:r>
            <a:r>
              <a:rPr lang="en-US" dirty="0" err="1">
                <a:cs typeface="Arial" panose="020B0604020202020204" pitchFamily="34" charset="0"/>
              </a:rPr>
              <a:t>μJy</a:t>
            </a:r>
            <a:r>
              <a:rPr lang="en-US" dirty="0">
                <a:cs typeface="Arial" panose="020B0604020202020204" pitchFamily="34" charset="0"/>
              </a:rPr>
              <a:t>)</a:t>
            </a:r>
          </a:p>
          <a:p>
            <a:pPr lvl="2"/>
            <a:r>
              <a:rPr lang="en-US" dirty="0">
                <a:cs typeface="Arial" panose="020B0604020202020204" pitchFamily="34" charset="0"/>
              </a:rPr>
              <a:t>Observation Date: November 29, 2017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Color composite of LBT g (464 nm), r (568 nm), and z (900 nm) bands</a:t>
            </a:r>
          </a:p>
          <a:p>
            <a:r>
              <a:rPr lang="en-US" dirty="0">
                <a:cs typeface="Arial" panose="020B0604020202020204" pitchFamily="34" charset="0"/>
              </a:rPr>
              <a:t>Focused on: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Point-sources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Visible in radio image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In color composite, brightest in the z band (redder)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C3453-CE96-AE4A-9050-2A529E5B3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28" y="5815983"/>
            <a:ext cx="713562" cy="9989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CD4A-7BBD-0845-9434-69FFA40A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3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402F-1386-FE4F-82F8-37424C23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Selected Objects; Potential Brown Dwarfs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C354E0-6840-F449-8E31-004063D1A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006" y="1470298"/>
            <a:ext cx="2197021" cy="161153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6F8F21-5D85-7943-86C5-0AFDA0F73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28" y="5815983"/>
            <a:ext cx="713562" cy="998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D6D86-46F8-3948-B125-69FED5F46609}"/>
              </a:ext>
            </a:extLst>
          </p:cNvPr>
          <p:cNvSpPr txBox="1"/>
          <p:nvPr/>
        </p:nvSpPr>
        <p:spPr>
          <a:xfrm>
            <a:off x="1535006" y="3081834"/>
            <a:ext cx="219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LBT g band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9912B7-AC59-2D40-83C9-E2716BF1BA8D}"/>
              </a:ext>
            </a:extLst>
          </p:cNvPr>
          <p:cNvGrpSpPr/>
          <p:nvPr/>
        </p:nvGrpSpPr>
        <p:grpSpPr>
          <a:xfrm>
            <a:off x="3905815" y="1465268"/>
            <a:ext cx="2197021" cy="1985898"/>
            <a:chOff x="3905815" y="1465268"/>
            <a:chExt cx="2197021" cy="19858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6E1A45-225B-354C-ADC6-8FD267F11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815" y="1465268"/>
              <a:ext cx="2197021" cy="16165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70565C-9824-554F-B990-A8DB0FDA8F9B}"/>
                </a:ext>
              </a:extLst>
            </p:cNvPr>
            <p:cNvSpPr txBox="1"/>
            <p:nvPr/>
          </p:nvSpPr>
          <p:spPr>
            <a:xfrm>
              <a:off x="3905815" y="3081834"/>
              <a:ext cx="2190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LBT r band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35A13B-FCDD-2144-BFBC-F125327CF86A}"/>
              </a:ext>
            </a:extLst>
          </p:cNvPr>
          <p:cNvGrpSpPr/>
          <p:nvPr/>
        </p:nvGrpSpPr>
        <p:grpSpPr>
          <a:xfrm>
            <a:off x="6276624" y="1466776"/>
            <a:ext cx="2183351" cy="1979336"/>
            <a:chOff x="6276624" y="1466776"/>
            <a:chExt cx="2183351" cy="19793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05E633-AA99-9044-8C7C-1DEFB2FF5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6624" y="1466776"/>
              <a:ext cx="2183351" cy="16100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90F089-885D-C940-B6E7-2908EEF7C690}"/>
                </a:ext>
              </a:extLst>
            </p:cNvPr>
            <p:cNvSpPr txBox="1"/>
            <p:nvPr/>
          </p:nvSpPr>
          <p:spPr>
            <a:xfrm>
              <a:off x="6276624" y="3076780"/>
              <a:ext cx="2183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LBT z band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C3C0E4-55F7-5646-AE35-DD3D5D0408E8}"/>
              </a:ext>
            </a:extLst>
          </p:cNvPr>
          <p:cNvGrpSpPr/>
          <p:nvPr/>
        </p:nvGrpSpPr>
        <p:grpSpPr>
          <a:xfrm>
            <a:off x="8633763" y="1474689"/>
            <a:ext cx="2183351" cy="1971423"/>
            <a:chOff x="8633763" y="1474689"/>
            <a:chExt cx="2183351" cy="19714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689EA4-BDDE-3544-94C1-9C125EBE5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3763" y="1474689"/>
              <a:ext cx="2183351" cy="16100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0B2EB5-C8BC-944A-87E9-86FD7646C79F}"/>
                </a:ext>
              </a:extLst>
            </p:cNvPr>
            <p:cNvSpPr txBox="1"/>
            <p:nvPr/>
          </p:nvSpPr>
          <p:spPr>
            <a:xfrm>
              <a:off x="8633763" y="3076780"/>
              <a:ext cx="2183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VLA 3 GHz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0C1FA36-741E-D646-B393-BCF81E802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599" y="3429000"/>
            <a:ext cx="2176515" cy="16100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AF9FDE-E4FE-2A40-B47A-07852CA1A3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624" y="3446112"/>
            <a:ext cx="2176515" cy="15928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EEB900-684F-F349-B278-69FBD208DA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9487" y="3427468"/>
            <a:ext cx="2169677" cy="16115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932CD4-E1BD-4C41-ACF1-20AF7283C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0801" y="3446112"/>
            <a:ext cx="2191226" cy="16115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17F0AD1-C96D-3A45-863B-442F0B5598EA}"/>
              </a:ext>
            </a:extLst>
          </p:cNvPr>
          <p:cNvSpPr txBox="1"/>
          <p:nvPr/>
        </p:nvSpPr>
        <p:spPr>
          <a:xfrm>
            <a:off x="838200" y="5401340"/>
            <a:ext cx="1011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Here each row is a separate source. All images are 0.33’ x 0.45’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8E291CC-728B-F343-8F5F-3D7EE121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8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402F-1386-FE4F-82F8-37424C23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Selected Objects; Potential Brown Dwarfs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F8F21-5D85-7943-86C5-0AFDA0F73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428" y="5815983"/>
            <a:ext cx="713562" cy="9989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BAE9B6A-262F-9D44-AD4E-7E7CCF44D4FF}"/>
              </a:ext>
            </a:extLst>
          </p:cNvPr>
          <p:cNvGrpSpPr/>
          <p:nvPr/>
        </p:nvGrpSpPr>
        <p:grpSpPr>
          <a:xfrm>
            <a:off x="1540801" y="3427468"/>
            <a:ext cx="9276313" cy="1630181"/>
            <a:chOff x="1540801" y="3427468"/>
            <a:chExt cx="9276313" cy="163018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0C1FA36-741E-D646-B393-BCF81E802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0599" y="3429000"/>
              <a:ext cx="2176515" cy="16100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1AF9FDE-E4FE-2A40-B47A-07852CA1A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6624" y="3446112"/>
              <a:ext cx="2176515" cy="159289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1EEB900-684F-F349-B278-69FBD208D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9487" y="3427468"/>
              <a:ext cx="2169677" cy="161153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932CD4-E1BD-4C41-ACF1-20AF7283C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0801" y="3446112"/>
              <a:ext cx="2191226" cy="161153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17F0AD1-C96D-3A45-863B-442F0B5598EA}"/>
              </a:ext>
            </a:extLst>
          </p:cNvPr>
          <p:cNvSpPr txBox="1"/>
          <p:nvPr/>
        </p:nvSpPr>
        <p:spPr>
          <a:xfrm>
            <a:off x="838200" y="5401340"/>
            <a:ext cx="1011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Here each row is a separate source. All images are 0.33’ x 0.45’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8E291CC-728B-F343-8F5F-3D7EE121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6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355220-4715-CA47-849B-F9F98237E377}"/>
              </a:ext>
            </a:extLst>
          </p:cNvPr>
          <p:cNvGrpSpPr/>
          <p:nvPr/>
        </p:nvGrpSpPr>
        <p:grpSpPr>
          <a:xfrm>
            <a:off x="1521311" y="1463495"/>
            <a:ext cx="9295803" cy="1987671"/>
            <a:chOff x="1521311" y="1463495"/>
            <a:chExt cx="9295803" cy="19876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DAE3E0-E9EF-0646-BAA5-192ECC5C1F41}"/>
                </a:ext>
              </a:extLst>
            </p:cNvPr>
            <p:cNvGrpSpPr/>
            <p:nvPr/>
          </p:nvGrpSpPr>
          <p:grpSpPr>
            <a:xfrm>
              <a:off x="1521311" y="1463495"/>
              <a:ext cx="2209675" cy="1978901"/>
              <a:chOff x="1521311" y="1463495"/>
              <a:chExt cx="2209675" cy="197890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9B6D6C4-438B-BE4A-8A24-C60876D8FBBB}"/>
                  </a:ext>
                </a:extLst>
              </p:cNvPr>
              <p:cNvGrpSpPr/>
              <p:nvPr/>
            </p:nvGrpSpPr>
            <p:grpSpPr>
              <a:xfrm>
                <a:off x="1521311" y="1463495"/>
                <a:ext cx="2209675" cy="1978901"/>
                <a:chOff x="1521311" y="1463495"/>
                <a:chExt cx="2209675" cy="1978901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9BD6D86-46F8-3948-B125-69FED5F46609}"/>
                    </a:ext>
                  </a:extLst>
                </p:cNvPr>
                <p:cNvSpPr txBox="1"/>
                <p:nvPr/>
              </p:nvSpPr>
              <p:spPr>
                <a:xfrm>
                  <a:off x="1533965" y="3073064"/>
                  <a:ext cx="21970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LBT g band</a:t>
                  </a: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3C7909CF-6990-7D46-ADE4-F5C161B291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21311" y="1463495"/>
                  <a:ext cx="2203880" cy="1616566"/>
                </a:xfrm>
                <a:prstGeom prst="rect">
                  <a:avLst/>
                </a:prstGeom>
              </p:spPr>
            </p:pic>
          </p:grpSp>
          <p:sp>
            <p:nvSpPr>
              <p:cNvPr id="30" name="Left Arrow 29">
                <a:extLst>
                  <a:ext uri="{FF2B5EF4-FFF2-40B4-BE49-F238E27FC236}">
                    <a16:creationId xmlns:a16="http://schemas.microsoft.com/office/drawing/2014/main" id="{C16CED38-5CBA-8943-A915-9C4283939FFF}"/>
                  </a:ext>
                </a:extLst>
              </p:cNvPr>
              <p:cNvSpPr/>
              <p:nvPr/>
            </p:nvSpPr>
            <p:spPr>
              <a:xfrm rot="19764802">
                <a:off x="2682334" y="1873721"/>
                <a:ext cx="659219" cy="3721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FCFBD4F-57A7-2640-BE3F-8CCA1326C800}"/>
                </a:ext>
              </a:extLst>
            </p:cNvPr>
            <p:cNvGrpSpPr/>
            <p:nvPr/>
          </p:nvGrpSpPr>
          <p:grpSpPr>
            <a:xfrm>
              <a:off x="3905815" y="1465268"/>
              <a:ext cx="2197021" cy="1985898"/>
              <a:chOff x="3905815" y="1465268"/>
              <a:chExt cx="2197021" cy="198589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59912B7-AC59-2D40-83C9-E2716BF1BA8D}"/>
                  </a:ext>
                </a:extLst>
              </p:cNvPr>
              <p:cNvGrpSpPr/>
              <p:nvPr/>
            </p:nvGrpSpPr>
            <p:grpSpPr>
              <a:xfrm>
                <a:off x="3905815" y="1465268"/>
                <a:ext cx="2197021" cy="1985898"/>
                <a:chOff x="3905815" y="1465268"/>
                <a:chExt cx="2197021" cy="1985898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4B6E1A45-225B-354C-ADC6-8FD267F11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05815" y="1465268"/>
                  <a:ext cx="2197021" cy="1616566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770565C-9824-554F-B990-A8DB0FDA8F9B}"/>
                    </a:ext>
                  </a:extLst>
                </p:cNvPr>
                <p:cNvSpPr txBox="1"/>
                <p:nvPr/>
              </p:nvSpPr>
              <p:spPr>
                <a:xfrm>
                  <a:off x="3905815" y="3081834"/>
                  <a:ext cx="21901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LBT r band</a:t>
                  </a:r>
                </a:p>
              </p:txBody>
            </p:sp>
          </p:grpSp>
          <p:sp>
            <p:nvSpPr>
              <p:cNvPr id="31" name="Left Arrow 30">
                <a:extLst>
                  <a:ext uri="{FF2B5EF4-FFF2-40B4-BE49-F238E27FC236}">
                    <a16:creationId xmlns:a16="http://schemas.microsoft.com/office/drawing/2014/main" id="{FDDAFE24-ACE4-D24C-8AB6-C3EAA794B901}"/>
                  </a:ext>
                </a:extLst>
              </p:cNvPr>
              <p:cNvSpPr/>
              <p:nvPr/>
            </p:nvSpPr>
            <p:spPr>
              <a:xfrm rot="19764802">
                <a:off x="5065120" y="1866953"/>
                <a:ext cx="659219" cy="3721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7473FE8-B9BA-8C4D-9E92-71ACA0F1FAFE}"/>
                </a:ext>
              </a:extLst>
            </p:cNvPr>
            <p:cNvGrpSpPr/>
            <p:nvPr/>
          </p:nvGrpSpPr>
          <p:grpSpPr>
            <a:xfrm>
              <a:off x="6276624" y="1466776"/>
              <a:ext cx="2183351" cy="1979336"/>
              <a:chOff x="6276624" y="1466776"/>
              <a:chExt cx="2183351" cy="197933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C35A13B-FCDD-2144-BFBC-F125327CF86A}"/>
                  </a:ext>
                </a:extLst>
              </p:cNvPr>
              <p:cNvGrpSpPr/>
              <p:nvPr/>
            </p:nvGrpSpPr>
            <p:grpSpPr>
              <a:xfrm>
                <a:off x="6276624" y="1466776"/>
                <a:ext cx="2183351" cy="1979336"/>
                <a:chOff x="6276624" y="1466776"/>
                <a:chExt cx="2183351" cy="1979336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1B05E633-AA99-9044-8C7C-1DEFB2FF58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76624" y="1466776"/>
                  <a:ext cx="2183351" cy="1610004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190F089-885D-C940-B6E7-2908EEF7C690}"/>
                    </a:ext>
                  </a:extLst>
                </p:cNvPr>
                <p:cNvSpPr txBox="1"/>
                <p:nvPr/>
              </p:nvSpPr>
              <p:spPr>
                <a:xfrm>
                  <a:off x="6276624" y="3076780"/>
                  <a:ext cx="21833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LBT z band</a:t>
                  </a:r>
                </a:p>
              </p:txBody>
            </p:sp>
          </p:grpSp>
          <p:sp>
            <p:nvSpPr>
              <p:cNvPr id="32" name="Left Arrow 31">
                <a:extLst>
                  <a:ext uri="{FF2B5EF4-FFF2-40B4-BE49-F238E27FC236}">
                    <a16:creationId xmlns:a16="http://schemas.microsoft.com/office/drawing/2014/main" id="{97683CC7-DBB5-2E46-B1E5-59E93592A37D}"/>
                  </a:ext>
                </a:extLst>
              </p:cNvPr>
              <p:cNvSpPr/>
              <p:nvPr/>
            </p:nvSpPr>
            <p:spPr>
              <a:xfrm rot="19764802">
                <a:off x="7489951" y="1825233"/>
                <a:ext cx="659219" cy="3721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80AAF5B-11D4-1B43-B146-CD281562F35E}"/>
                </a:ext>
              </a:extLst>
            </p:cNvPr>
            <p:cNvGrpSpPr/>
            <p:nvPr/>
          </p:nvGrpSpPr>
          <p:grpSpPr>
            <a:xfrm>
              <a:off x="8633763" y="1474689"/>
              <a:ext cx="2183351" cy="1971423"/>
              <a:chOff x="8633763" y="1474689"/>
              <a:chExt cx="2183351" cy="197142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FC3C0E4-55F7-5646-AE35-DD3D5D0408E8}"/>
                  </a:ext>
                </a:extLst>
              </p:cNvPr>
              <p:cNvGrpSpPr/>
              <p:nvPr/>
            </p:nvGrpSpPr>
            <p:grpSpPr>
              <a:xfrm>
                <a:off x="8633763" y="1474689"/>
                <a:ext cx="2183351" cy="1971423"/>
                <a:chOff x="8633763" y="1474689"/>
                <a:chExt cx="2183351" cy="1971423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6689EA4-BDDE-3544-94C1-9C125EBE58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633763" y="1474689"/>
                  <a:ext cx="2183351" cy="1610004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50B2EB5-C8BC-944A-87E9-86FD7646C79F}"/>
                    </a:ext>
                  </a:extLst>
                </p:cNvPr>
                <p:cNvSpPr txBox="1"/>
                <p:nvPr/>
              </p:nvSpPr>
              <p:spPr>
                <a:xfrm>
                  <a:off x="8633763" y="3076780"/>
                  <a:ext cx="21833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VLA 3 GHz</a:t>
                  </a:r>
                </a:p>
              </p:txBody>
            </p:sp>
          </p:grpSp>
          <p:sp>
            <p:nvSpPr>
              <p:cNvPr id="33" name="Left Arrow 32">
                <a:extLst>
                  <a:ext uri="{FF2B5EF4-FFF2-40B4-BE49-F238E27FC236}">
                    <a16:creationId xmlns:a16="http://schemas.microsoft.com/office/drawing/2014/main" id="{2623F725-64E4-9E4B-9418-2F33A6019DE8}"/>
                  </a:ext>
                </a:extLst>
              </p:cNvPr>
              <p:cNvSpPr/>
              <p:nvPr/>
            </p:nvSpPr>
            <p:spPr>
              <a:xfrm rot="19764802">
                <a:off x="9774256" y="1873723"/>
                <a:ext cx="659219" cy="3721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Left Arrow 33">
            <a:extLst>
              <a:ext uri="{FF2B5EF4-FFF2-40B4-BE49-F238E27FC236}">
                <a16:creationId xmlns:a16="http://schemas.microsoft.com/office/drawing/2014/main" id="{0FD3FB50-90B6-994E-97CE-FB2E88994DCA}"/>
              </a:ext>
            </a:extLst>
          </p:cNvPr>
          <p:cNvSpPr/>
          <p:nvPr/>
        </p:nvSpPr>
        <p:spPr>
          <a:xfrm rot="19764802">
            <a:off x="2730104" y="3846881"/>
            <a:ext cx="659219" cy="372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Arrow 34">
            <a:extLst>
              <a:ext uri="{FF2B5EF4-FFF2-40B4-BE49-F238E27FC236}">
                <a16:creationId xmlns:a16="http://schemas.microsoft.com/office/drawing/2014/main" id="{4DAEBA77-61D2-6445-9FA7-3E954A4F9E55}"/>
              </a:ext>
            </a:extLst>
          </p:cNvPr>
          <p:cNvSpPr/>
          <p:nvPr/>
        </p:nvSpPr>
        <p:spPr>
          <a:xfrm rot="19764802">
            <a:off x="5074206" y="3846881"/>
            <a:ext cx="659219" cy="372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>
            <a:extLst>
              <a:ext uri="{FF2B5EF4-FFF2-40B4-BE49-F238E27FC236}">
                <a16:creationId xmlns:a16="http://schemas.microsoft.com/office/drawing/2014/main" id="{85C7BC06-D840-AD4E-BEDA-5A3B359CE09E}"/>
              </a:ext>
            </a:extLst>
          </p:cNvPr>
          <p:cNvSpPr/>
          <p:nvPr/>
        </p:nvSpPr>
        <p:spPr>
          <a:xfrm rot="19764802">
            <a:off x="7474623" y="3846883"/>
            <a:ext cx="659219" cy="372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EB09FB2D-C2F1-2042-9D72-B1FC17CC878D}"/>
              </a:ext>
            </a:extLst>
          </p:cNvPr>
          <p:cNvSpPr/>
          <p:nvPr/>
        </p:nvSpPr>
        <p:spPr>
          <a:xfrm rot="19764802">
            <a:off x="9774257" y="3821265"/>
            <a:ext cx="659219" cy="372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E799-E210-4E41-9F55-E2F66DCD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A4B36-FFD6-B54D-BC22-C2F76F870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selection yielded 216 candidates from the roughly 456 square arcminutes of shared coverage from the images</a:t>
            </a:r>
          </a:p>
          <a:p>
            <a:r>
              <a:rPr lang="en-US" dirty="0"/>
              <a:t>Catalogue matching with VLA, and LBT </a:t>
            </a:r>
            <a:r>
              <a:rPr lang="en-US" dirty="0" err="1"/>
              <a:t>g,r</a:t>
            </a:r>
            <a:r>
              <a:rPr lang="en-US" dirty="0"/>
              <a:t> source catalogs</a:t>
            </a:r>
          </a:p>
          <a:p>
            <a:pPr lvl="1"/>
            <a:r>
              <a:rPr lang="en-US" dirty="0"/>
              <a:t>Now N = 111</a:t>
            </a:r>
          </a:p>
          <a:p>
            <a:pPr lvl="2"/>
            <a:r>
              <a:rPr lang="en-US" dirty="0"/>
              <a:t> The difference between these counts is likely due to the inability of the automated cataloging process to identify very faint objects 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F3D32C-CDD4-E040-9BE2-1BFFC197F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428" y="5815983"/>
            <a:ext cx="713562" cy="9989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3188C-A898-9E4A-A964-F36B88FE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4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E799-E210-4E41-9F55-E2F66DCD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A4B36-FFD6-B54D-BC22-C2F76F870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selection yielded </a:t>
            </a:r>
            <a:r>
              <a:rPr lang="en-US" dirty="0">
                <a:solidFill>
                  <a:srgbClr val="FFFF00"/>
                </a:solidFill>
              </a:rPr>
              <a:t>216</a:t>
            </a:r>
            <a:r>
              <a:rPr lang="en-US" dirty="0"/>
              <a:t> candidates from the roughly 456 square arcminutes of shared coverage from the images</a:t>
            </a:r>
          </a:p>
          <a:p>
            <a:r>
              <a:rPr lang="en-US" dirty="0"/>
              <a:t>Catalogue matching with VLA, and LBT </a:t>
            </a:r>
            <a:r>
              <a:rPr lang="en-US" dirty="0" err="1"/>
              <a:t>g,r</a:t>
            </a:r>
            <a:r>
              <a:rPr lang="en-US" dirty="0"/>
              <a:t> source catalogs</a:t>
            </a:r>
          </a:p>
          <a:p>
            <a:pPr lvl="1"/>
            <a:r>
              <a:rPr lang="en-US" dirty="0"/>
              <a:t>Now </a:t>
            </a:r>
            <a:r>
              <a:rPr lang="en-US" dirty="0">
                <a:solidFill>
                  <a:srgbClr val="FFFF00"/>
                </a:solidFill>
              </a:rPr>
              <a:t>N = 111</a:t>
            </a:r>
          </a:p>
          <a:p>
            <a:pPr lvl="2"/>
            <a:r>
              <a:rPr lang="en-US" dirty="0"/>
              <a:t> The difference between these counts is likely due to the inability of the automated cataloging process to identify very faint objects in LBT g, r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F3D32C-CDD4-E040-9BE2-1BFFC197F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428" y="5815983"/>
            <a:ext cx="713562" cy="9989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3188C-A898-9E4A-A964-F36B88FE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99D45F-441A-064F-84D1-8BA7AB3247AE}"/>
              </a:ext>
            </a:extLst>
          </p:cNvPr>
          <p:cNvGrpSpPr/>
          <p:nvPr/>
        </p:nvGrpSpPr>
        <p:grpSpPr>
          <a:xfrm>
            <a:off x="1603072" y="4327451"/>
            <a:ext cx="8985856" cy="1395037"/>
            <a:chOff x="1521311" y="1463495"/>
            <a:chExt cx="9295803" cy="198767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B7021AC-6371-C14E-86B3-4AB7AF2D2BE0}"/>
                </a:ext>
              </a:extLst>
            </p:cNvPr>
            <p:cNvGrpSpPr/>
            <p:nvPr/>
          </p:nvGrpSpPr>
          <p:grpSpPr>
            <a:xfrm>
              <a:off x="1521311" y="1463495"/>
              <a:ext cx="2209675" cy="1978901"/>
              <a:chOff x="1521311" y="1463495"/>
              <a:chExt cx="2209675" cy="197890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C975F63-956E-AA42-8625-3ACEAD3D7C41}"/>
                  </a:ext>
                </a:extLst>
              </p:cNvPr>
              <p:cNvGrpSpPr/>
              <p:nvPr/>
            </p:nvGrpSpPr>
            <p:grpSpPr>
              <a:xfrm>
                <a:off x="1521311" y="1463495"/>
                <a:ext cx="2209675" cy="1978901"/>
                <a:chOff x="1521311" y="1463495"/>
                <a:chExt cx="2209675" cy="1978901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5E42535-6D91-FD4E-A048-F12FB1CA0C6A}"/>
                    </a:ext>
                  </a:extLst>
                </p:cNvPr>
                <p:cNvSpPr txBox="1"/>
                <p:nvPr/>
              </p:nvSpPr>
              <p:spPr>
                <a:xfrm>
                  <a:off x="1533965" y="3073064"/>
                  <a:ext cx="21970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LBT g band</a:t>
                  </a: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D5A336D-D8B1-D44D-92F7-166B60AA96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1311" y="1463495"/>
                  <a:ext cx="2203880" cy="1616566"/>
                </a:xfrm>
                <a:prstGeom prst="rect">
                  <a:avLst/>
                </a:prstGeom>
              </p:spPr>
            </p:pic>
          </p:grpSp>
          <p:sp>
            <p:nvSpPr>
              <p:cNvPr id="24" name="Left Arrow 23">
                <a:extLst>
                  <a:ext uri="{FF2B5EF4-FFF2-40B4-BE49-F238E27FC236}">
                    <a16:creationId xmlns:a16="http://schemas.microsoft.com/office/drawing/2014/main" id="{92B77C26-031F-5A4B-A436-1EF7E0F12AD1}"/>
                  </a:ext>
                </a:extLst>
              </p:cNvPr>
              <p:cNvSpPr/>
              <p:nvPr/>
            </p:nvSpPr>
            <p:spPr>
              <a:xfrm rot="19764802">
                <a:off x="2682334" y="1873721"/>
                <a:ext cx="659219" cy="3721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3D14F7-AE81-184D-A0C8-D431757ABEB0}"/>
                </a:ext>
              </a:extLst>
            </p:cNvPr>
            <p:cNvGrpSpPr/>
            <p:nvPr/>
          </p:nvGrpSpPr>
          <p:grpSpPr>
            <a:xfrm>
              <a:off x="3905815" y="1465268"/>
              <a:ext cx="2197021" cy="1985898"/>
              <a:chOff x="3905815" y="1465268"/>
              <a:chExt cx="2197021" cy="198589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F4A1B9D-86DC-0540-82F9-6B549B650C88}"/>
                  </a:ext>
                </a:extLst>
              </p:cNvPr>
              <p:cNvGrpSpPr/>
              <p:nvPr/>
            </p:nvGrpSpPr>
            <p:grpSpPr>
              <a:xfrm>
                <a:off x="3905815" y="1465268"/>
                <a:ext cx="2197021" cy="1985898"/>
                <a:chOff x="3905815" y="1465268"/>
                <a:chExt cx="2197021" cy="1985898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86239B83-77BC-F844-AF03-DFF107CFAA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05815" y="1465268"/>
                  <a:ext cx="2197021" cy="1616566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4CC5CA6-429D-A245-B7E8-19708C94D48E}"/>
                    </a:ext>
                  </a:extLst>
                </p:cNvPr>
                <p:cNvSpPr txBox="1"/>
                <p:nvPr/>
              </p:nvSpPr>
              <p:spPr>
                <a:xfrm>
                  <a:off x="3905815" y="3081834"/>
                  <a:ext cx="21901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LBT r band</a:t>
                  </a:r>
                </a:p>
              </p:txBody>
            </p:sp>
          </p:grpSp>
          <p:sp>
            <p:nvSpPr>
              <p:cNvPr id="20" name="Left Arrow 19">
                <a:extLst>
                  <a:ext uri="{FF2B5EF4-FFF2-40B4-BE49-F238E27FC236}">
                    <a16:creationId xmlns:a16="http://schemas.microsoft.com/office/drawing/2014/main" id="{55A17F6D-0975-A14B-80BC-E4FD5686717C}"/>
                  </a:ext>
                </a:extLst>
              </p:cNvPr>
              <p:cNvSpPr/>
              <p:nvPr/>
            </p:nvSpPr>
            <p:spPr>
              <a:xfrm rot="19764802">
                <a:off x="5065120" y="1866953"/>
                <a:ext cx="659219" cy="3721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C0A8C4-5D01-6B4E-B317-5F7CB6569C8A}"/>
                </a:ext>
              </a:extLst>
            </p:cNvPr>
            <p:cNvGrpSpPr/>
            <p:nvPr/>
          </p:nvGrpSpPr>
          <p:grpSpPr>
            <a:xfrm>
              <a:off x="6276624" y="1466776"/>
              <a:ext cx="2183351" cy="1979336"/>
              <a:chOff x="6276624" y="1466776"/>
              <a:chExt cx="2183351" cy="197933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87FDEE0-BD55-564B-B559-2598B1F19F52}"/>
                  </a:ext>
                </a:extLst>
              </p:cNvPr>
              <p:cNvGrpSpPr/>
              <p:nvPr/>
            </p:nvGrpSpPr>
            <p:grpSpPr>
              <a:xfrm>
                <a:off x="6276624" y="1466776"/>
                <a:ext cx="2183351" cy="1979336"/>
                <a:chOff x="6276624" y="1466776"/>
                <a:chExt cx="2183351" cy="197933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FC7E9B1-F6BE-F843-9F5D-9A71A63D47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76624" y="1466776"/>
                  <a:ext cx="2183351" cy="1610004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CABC964-7C04-CC40-BC80-A04928638E09}"/>
                    </a:ext>
                  </a:extLst>
                </p:cNvPr>
                <p:cNvSpPr txBox="1"/>
                <p:nvPr/>
              </p:nvSpPr>
              <p:spPr>
                <a:xfrm>
                  <a:off x="6276624" y="3076780"/>
                  <a:ext cx="21833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LBT z band</a:t>
                  </a:r>
                </a:p>
              </p:txBody>
            </p:sp>
          </p:grpSp>
          <p:sp>
            <p:nvSpPr>
              <p:cNvPr id="16" name="Left Arrow 15">
                <a:extLst>
                  <a:ext uri="{FF2B5EF4-FFF2-40B4-BE49-F238E27FC236}">
                    <a16:creationId xmlns:a16="http://schemas.microsoft.com/office/drawing/2014/main" id="{CE7ECA4E-CC59-7245-91DB-FCC660BA32AC}"/>
                  </a:ext>
                </a:extLst>
              </p:cNvPr>
              <p:cNvSpPr/>
              <p:nvPr/>
            </p:nvSpPr>
            <p:spPr>
              <a:xfrm rot="19764802">
                <a:off x="7489951" y="1825233"/>
                <a:ext cx="659219" cy="3721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AAAB7E9-8A4C-3843-86EC-696CEE9A19F7}"/>
                </a:ext>
              </a:extLst>
            </p:cNvPr>
            <p:cNvGrpSpPr/>
            <p:nvPr/>
          </p:nvGrpSpPr>
          <p:grpSpPr>
            <a:xfrm>
              <a:off x="8633763" y="1474689"/>
              <a:ext cx="2183351" cy="1971423"/>
              <a:chOff x="8633763" y="1474689"/>
              <a:chExt cx="2183351" cy="197142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0504913-CA70-4343-86BA-B87C575BE380}"/>
                  </a:ext>
                </a:extLst>
              </p:cNvPr>
              <p:cNvGrpSpPr/>
              <p:nvPr/>
            </p:nvGrpSpPr>
            <p:grpSpPr>
              <a:xfrm>
                <a:off x="8633763" y="1474689"/>
                <a:ext cx="2183351" cy="1971423"/>
                <a:chOff x="8633763" y="1474689"/>
                <a:chExt cx="2183351" cy="1971423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65B1C5D-5B8C-BD46-92B6-0B9221230C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633763" y="1474689"/>
                  <a:ext cx="2183351" cy="1610004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07A91EE-4745-3043-A811-EB41A58FADF9}"/>
                    </a:ext>
                  </a:extLst>
                </p:cNvPr>
                <p:cNvSpPr txBox="1"/>
                <p:nvPr/>
              </p:nvSpPr>
              <p:spPr>
                <a:xfrm>
                  <a:off x="8633763" y="3076780"/>
                  <a:ext cx="21833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VLA 3 GHz</a:t>
                  </a:r>
                </a:p>
              </p:txBody>
            </p:sp>
          </p:grpSp>
          <p:sp>
            <p:nvSpPr>
              <p:cNvPr id="12" name="Left Arrow 11">
                <a:extLst>
                  <a:ext uri="{FF2B5EF4-FFF2-40B4-BE49-F238E27FC236}">
                    <a16:creationId xmlns:a16="http://schemas.microsoft.com/office/drawing/2014/main" id="{8490F880-A442-4843-AC8F-274BF57A6AD3}"/>
                  </a:ext>
                </a:extLst>
              </p:cNvPr>
              <p:cNvSpPr/>
              <p:nvPr/>
            </p:nvSpPr>
            <p:spPr>
              <a:xfrm rot="19764802">
                <a:off x="9774256" y="1873723"/>
                <a:ext cx="659219" cy="3721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4538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DF3B-43F3-B64F-8619-D9C2DB1E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8A912-FDB2-AA46-828F-353AE4AA5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en-US" dirty="0">
                <a:cs typeface="Arial" panose="020B0604020202020204" pitchFamily="34" charset="0"/>
              </a:rPr>
              <a:t>Use MMT/MMIRS YJHK near-IR data to validate candidates found</a:t>
            </a:r>
          </a:p>
          <a:p>
            <a:pPr marL="1028700" lvl="1" indent="-571500"/>
            <a:r>
              <a:rPr lang="en-US" dirty="0">
                <a:cs typeface="Arial" panose="020B0604020202020204" pitchFamily="34" charset="0"/>
              </a:rPr>
              <a:t>Focuses on the peak wavelength of Brown dwarfs </a:t>
            </a:r>
          </a:p>
          <a:p>
            <a:pPr marL="571500" indent="-571500"/>
            <a:r>
              <a:rPr lang="en-US" dirty="0">
                <a:cs typeface="Arial" panose="020B0604020202020204" pitchFamily="34" charset="0"/>
              </a:rPr>
              <a:t>Perform stacking analysis on sources that are not matched with catalogues</a:t>
            </a:r>
          </a:p>
          <a:p>
            <a:pPr marL="1028700" lvl="1" indent="-571500"/>
            <a:r>
              <a:rPr lang="en-US" dirty="0">
                <a:cs typeface="Arial" panose="020B0604020202020204" pitchFamily="34" charset="0"/>
              </a:rPr>
              <a:t>Helps improve signals</a:t>
            </a:r>
          </a:p>
          <a:p>
            <a:pPr marL="571500" indent="-571500"/>
            <a:r>
              <a:rPr lang="en-US" dirty="0">
                <a:cs typeface="Arial" panose="020B0604020202020204" pitchFamily="34" charset="0"/>
              </a:rPr>
              <a:t>Obtain other epochs of VLA and LBT data to compare for further time-domain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D6E17-7F23-2A43-A838-E219D5DC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28" y="5815983"/>
            <a:ext cx="713562" cy="9989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3E5C-EACF-3448-AA58-A963806B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7FD2-E057-2C48-AA67-7983DE17AE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62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2961</TotalTime>
  <Words>635</Words>
  <Application>Microsoft Macintosh PowerPoint</Application>
  <PresentationFormat>Widescreen</PresentationFormat>
  <Paragraphs>89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Searching for Brown Dwarfs in the JWST North Ecliptic Pole Time-Domain Field</vt:lpstr>
      <vt:lpstr>JWST NEP TDF</vt:lpstr>
      <vt:lpstr>Why Brown Dwarfs (Justification)</vt:lpstr>
      <vt:lpstr>Methods</vt:lpstr>
      <vt:lpstr>Selected Objects; Potential Brown Dwarfs</vt:lpstr>
      <vt:lpstr>Selected Objects; Potential Brown Dwarfs</vt:lpstr>
      <vt:lpstr>Results</vt:lpstr>
      <vt:lpstr>Results</vt:lpstr>
      <vt:lpstr>Next Steps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Brown Dwarfs in the JWST North Ecliptic Pole Time-Domain Field</dc:title>
  <dc:creator>Thomas Tyburczy (Student)</dc:creator>
  <cp:lastModifiedBy>Thomas Tyburczy (Student)</cp:lastModifiedBy>
  <cp:revision>55</cp:revision>
  <cp:lastPrinted>2019-04-02T06:46:54Z</cp:lastPrinted>
  <dcterms:created xsi:type="dcterms:W3CDTF">2019-03-31T05:26:41Z</dcterms:created>
  <dcterms:modified xsi:type="dcterms:W3CDTF">2019-04-02T06:48:41Z</dcterms:modified>
</cp:coreProperties>
</file>